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8" r:id="rId12"/>
    <p:sldId id="267" r:id="rId13"/>
    <p:sldId id="266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227"/>
    <p:restoredTop sz="93973"/>
  </p:normalViewPr>
  <p:slideViewPr>
    <p:cSldViewPr snapToGrid="0" snapToObjects="1">
      <p:cViewPr>
        <p:scale>
          <a:sx n="128" d="100"/>
          <a:sy n="128" d="100"/>
        </p:scale>
        <p:origin x="14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6FC2F0-C30C-1846-B46A-485AF9B025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044CC9-5E78-224F-98D1-171B619DC3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A44C11-56BD-E948-862B-6CDBD16A50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B1A6B-54B0-D24D-ACEC-E58290BEBE14}" type="datetimeFigureOut">
              <a:rPr lang="en-US" smtClean="0"/>
              <a:t>4/4/18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69AF79-B232-C94B-9274-534A370B61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3DA924-5404-A44A-B442-25A20485AB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7ECDE-2E7E-9E45-87AE-3015FD6F4E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4547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463FF6-9525-B94B-87D0-A4BDB841F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C66DF7-54BF-674B-AC4D-93318B6B9F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222A56-58F5-0042-A7C2-B9F1A5D6B3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B1A6B-54B0-D24D-ACEC-E58290BEBE14}" type="datetimeFigureOut">
              <a:rPr lang="en-US" smtClean="0"/>
              <a:t>4/4/18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DC215A-4C6A-5A4D-B6BC-91DAD69580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0B19E8-F8B7-2D47-8AE8-FAB57E336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7ECDE-2E7E-9E45-87AE-3015FD6F4E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9693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A5FE527-890D-A243-BC5A-DC07A954BA5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72FCF6-BEAB-2840-B379-C449721DA3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2EB3C2-53DC-B544-BF8E-CFEF4163EB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B1A6B-54B0-D24D-ACEC-E58290BEBE14}" type="datetimeFigureOut">
              <a:rPr lang="en-US" smtClean="0"/>
              <a:t>4/4/18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87FA06-6B4B-E140-9B54-30EF1E036A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472FDE-1D15-2E4F-AF7C-0074361DC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7ECDE-2E7E-9E45-87AE-3015FD6F4E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0656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E4CFCF-5088-7E46-A42B-2F1B78A56C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6CC858-2DCA-A340-97DD-AD28ADC89C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525484-DED7-E34F-AB0F-0B927AC8FD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B1A6B-54B0-D24D-ACEC-E58290BEBE14}" type="datetimeFigureOut">
              <a:rPr lang="en-US" smtClean="0"/>
              <a:t>4/4/18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63F554-AB2B-0F4A-9AFE-B99210F005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D978E3-EDC5-0848-BA97-89A920B797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7ECDE-2E7E-9E45-87AE-3015FD6F4E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8666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877B33-E3AA-3B46-8384-F0E030BEC3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324D43-68F8-6C4E-8C1C-6A412594C4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F0C553-E8F1-9F41-86CD-8E3E403E90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B1A6B-54B0-D24D-ACEC-E58290BEBE14}" type="datetimeFigureOut">
              <a:rPr lang="en-US" smtClean="0"/>
              <a:t>4/4/18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5DF8FD-8870-9247-A03C-104E8E90D1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56A4D6-150F-CE4F-8E0B-42035852AA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7ECDE-2E7E-9E45-87AE-3015FD6F4E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175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61486-133A-4C41-9A97-B433E6DEAF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03CDD1-AE4F-6048-8FF2-E6218C06F2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870E7C-3BA7-C643-97DA-1B57AAAB4E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B87750-3F10-F447-8C7F-F527667A61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B1A6B-54B0-D24D-ACEC-E58290BEBE14}" type="datetimeFigureOut">
              <a:rPr lang="en-US" smtClean="0"/>
              <a:t>4/4/18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08E57D-FE1F-C540-8EE2-B38578D1E1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A4187C-EBF7-C74F-A58A-D5143F1AFA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7ECDE-2E7E-9E45-87AE-3015FD6F4E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8242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A4848-B210-314F-B4D5-003603641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5AA2F1-FED7-AA42-87B4-6A8C6DAB63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F5267F-AF8B-C345-AA13-35ECF67592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EADD641-FB4C-6F4F-9A58-69C66C4E410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836D112-00A5-6D45-A451-A453D143753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5C8616D-8002-1043-B258-3B0639FC2A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B1A6B-54B0-D24D-ACEC-E58290BEBE14}" type="datetimeFigureOut">
              <a:rPr lang="en-US" smtClean="0"/>
              <a:t>4/4/18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2566B9F-7E92-FC40-B886-3C540BD33F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52B1CC9-EDFA-9847-AF68-53836114E7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7ECDE-2E7E-9E45-87AE-3015FD6F4E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5802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6B1A1E-A3F6-154F-BCE2-988E79F5B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A158AA9-C72A-2947-B659-03D5D1B6FF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B1A6B-54B0-D24D-ACEC-E58290BEBE14}" type="datetimeFigureOut">
              <a:rPr lang="en-US" smtClean="0"/>
              <a:t>4/4/18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D854C3-DA60-6F4F-9124-555D7F00B1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23A6EB-7512-3548-8E96-ED886CB26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7ECDE-2E7E-9E45-87AE-3015FD6F4E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98934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C5599D1-91CF-C545-B262-D70A96851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B1A6B-54B0-D24D-ACEC-E58290BEBE14}" type="datetimeFigureOut">
              <a:rPr lang="en-US" smtClean="0"/>
              <a:t>4/4/18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6F56934-25AE-D645-BBE9-408A8C1F5B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8EA9CD-570D-544B-B17C-999829C011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7ECDE-2E7E-9E45-87AE-3015FD6F4E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2385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397C2D-0C7A-7348-B571-43352E70DB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439541-F3BC-2B46-A389-25BBD92E22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81712C-820E-9240-BC7B-D643D6033D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7847B0-A771-E44A-A815-489BD1E2F7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B1A6B-54B0-D24D-ACEC-E58290BEBE14}" type="datetimeFigureOut">
              <a:rPr lang="en-US" smtClean="0"/>
              <a:t>4/4/18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183558-DA43-6045-B8FE-7EA6092E5F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029BF5-CF39-BF40-8A17-F73FFBB202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7ECDE-2E7E-9E45-87AE-3015FD6F4E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0806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564D98-75E6-E142-AEDC-BEA8736A42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3F0DF20-3745-8B4B-ABD2-96EA7F6776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420390-C06D-9646-A1F2-BD325E4664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08DEE6-52B9-AB49-BBCB-17033ACEFF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B1A6B-54B0-D24D-ACEC-E58290BEBE14}" type="datetimeFigureOut">
              <a:rPr lang="en-US" smtClean="0"/>
              <a:t>4/4/18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BAD0FF-F3EE-DE43-85C6-1ECC143990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027CC7-D7F0-994C-B32C-D352F0B77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7ECDE-2E7E-9E45-87AE-3015FD6F4E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6963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091430-4108-4942-B870-46EB59DE81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F4C748-40BA-8044-9564-FD9FE6CB38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46ED7D-45BC-6E40-90E1-33BF8C3AA80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FB1A6B-54B0-D24D-ACEC-E58290BEBE14}" type="datetimeFigureOut">
              <a:rPr lang="en-US" smtClean="0"/>
              <a:t>4/4/18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7CCBD6-3FC0-484D-B7B2-CE2B0E0B5F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22AE43-E25D-9A42-9BC3-284E6E92FD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47ECDE-2E7E-9E45-87AE-3015FD6F4E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6882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tiff"/><Relationship Id="rId4" Type="http://schemas.openxmlformats.org/officeDocument/2006/relationships/image" Target="../media/image6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59FFA0-29CA-3B48-99BB-33B8688D00A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Kubernetes/Calico networking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C36817-6E63-AC47-8D6B-9A5D826A7E3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2374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C376443-BF16-1341-91A5-01C642AE31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5802" y="1096963"/>
            <a:ext cx="8216909" cy="55981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D79A6D0-4F3A-CB4B-B57E-54EBEABA57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374" y="0"/>
            <a:ext cx="10515600" cy="1325563"/>
          </a:xfrm>
        </p:spPr>
        <p:txBody>
          <a:bodyPr/>
          <a:lstStyle/>
          <a:p>
            <a:r>
              <a:rPr lang="en-US" dirty="0"/>
              <a:t>Diagram using a service IP</a:t>
            </a:r>
          </a:p>
        </p:txBody>
      </p:sp>
      <p:sp>
        <p:nvSpPr>
          <p:cNvPr id="8" name="Line Callout 1 7">
            <a:extLst>
              <a:ext uri="{FF2B5EF4-FFF2-40B4-BE49-F238E27FC236}">
                <a16:creationId xmlns:a16="http://schemas.microsoft.com/office/drawing/2014/main" id="{724214FD-DC48-A44E-B26A-F92219B2CB90}"/>
              </a:ext>
            </a:extLst>
          </p:cNvPr>
          <p:cNvSpPr/>
          <p:nvPr/>
        </p:nvSpPr>
        <p:spPr>
          <a:xfrm>
            <a:off x="374374" y="5062330"/>
            <a:ext cx="1653209" cy="450574"/>
          </a:xfrm>
          <a:prstGeom prst="borderCallout1">
            <a:avLst>
              <a:gd name="adj1" fmla="val 62868"/>
              <a:gd name="adj2" fmla="val 103889"/>
              <a:gd name="adj3" fmla="val 106618"/>
              <a:gd name="adj4" fmla="val 16491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Proxy Arp / L2</a:t>
            </a:r>
          </a:p>
        </p:txBody>
      </p:sp>
      <p:sp>
        <p:nvSpPr>
          <p:cNvPr id="9" name="Line Callout 1 8">
            <a:extLst>
              <a:ext uri="{FF2B5EF4-FFF2-40B4-BE49-F238E27FC236}">
                <a16:creationId xmlns:a16="http://schemas.microsoft.com/office/drawing/2014/main" id="{4432B157-190B-764B-B735-F73DCCEE6851}"/>
              </a:ext>
            </a:extLst>
          </p:cNvPr>
          <p:cNvSpPr/>
          <p:nvPr/>
        </p:nvSpPr>
        <p:spPr>
          <a:xfrm>
            <a:off x="235227" y="4200939"/>
            <a:ext cx="1653209" cy="589722"/>
          </a:xfrm>
          <a:prstGeom prst="borderCallout1">
            <a:avLst>
              <a:gd name="adj1" fmla="val 62868"/>
              <a:gd name="adj2" fmla="val 103889"/>
              <a:gd name="adj3" fmla="val 102388"/>
              <a:gd name="adj4" fmla="val 19196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Iptables</a:t>
            </a:r>
            <a:r>
              <a:rPr lang="en-US" dirty="0"/>
              <a:t> redirect</a:t>
            </a:r>
          </a:p>
        </p:txBody>
      </p:sp>
      <p:sp>
        <p:nvSpPr>
          <p:cNvPr id="10" name="Line Callout 1 9">
            <a:extLst>
              <a:ext uri="{FF2B5EF4-FFF2-40B4-BE49-F238E27FC236}">
                <a16:creationId xmlns:a16="http://schemas.microsoft.com/office/drawing/2014/main" id="{5A16563F-1482-7247-BBC6-70E6EEF1C431}"/>
              </a:ext>
            </a:extLst>
          </p:cNvPr>
          <p:cNvSpPr/>
          <p:nvPr/>
        </p:nvSpPr>
        <p:spPr>
          <a:xfrm>
            <a:off x="235226" y="2451652"/>
            <a:ext cx="1653209" cy="1265582"/>
          </a:xfrm>
          <a:prstGeom prst="borderCallout1">
            <a:avLst>
              <a:gd name="adj1" fmla="val 62868"/>
              <a:gd name="adj2" fmla="val 103889"/>
              <a:gd name="adj3" fmla="val 154030"/>
              <a:gd name="adj4" fmla="val 17172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Node routes to the appropriate nodes using a route</a:t>
            </a:r>
          </a:p>
        </p:txBody>
      </p:sp>
      <p:sp>
        <p:nvSpPr>
          <p:cNvPr id="11" name="Line Callout 1 10">
            <a:extLst>
              <a:ext uri="{FF2B5EF4-FFF2-40B4-BE49-F238E27FC236}">
                <a16:creationId xmlns:a16="http://schemas.microsoft.com/office/drawing/2014/main" id="{E3DFE79D-D240-2E4B-BF78-F5F830941C1B}"/>
              </a:ext>
            </a:extLst>
          </p:cNvPr>
          <p:cNvSpPr/>
          <p:nvPr/>
        </p:nvSpPr>
        <p:spPr>
          <a:xfrm>
            <a:off x="8949375" y="1325563"/>
            <a:ext cx="1653209" cy="1497150"/>
          </a:xfrm>
          <a:prstGeom prst="borderCallout1">
            <a:avLst>
              <a:gd name="adj1" fmla="val 76481"/>
              <a:gd name="adj2" fmla="val 482"/>
              <a:gd name="adj3" fmla="val 154077"/>
              <a:gd name="adj4" fmla="val -1509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Set as the gateway of all pods inside the range of networks</a:t>
            </a:r>
          </a:p>
        </p:txBody>
      </p:sp>
      <p:sp>
        <p:nvSpPr>
          <p:cNvPr id="12" name="Line Callout 1 11">
            <a:extLst>
              <a:ext uri="{FF2B5EF4-FFF2-40B4-BE49-F238E27FC236}">
                <a16:creationId xmlns:a16="http://schemas.microsoft.com/office/drawing/2014/main" id="{54E8002F-0259-EE4B-9A50-3F12042026F6}"/>
              </a:ext>
            </a:extLst>
          </p:cNvPr>
          <p:cNvSpPr/>
          <p:nvPr/>
        </p:nvSpPr>
        <p:spPr>
          <a:xfrm>
            <a:off x="9850101" y="4495800"/>
            <a:ext cx="1653209" cy="1497150"/>
          </a:xfrm>
          <a:prstGeom prst="borderCallout1">
            <a:avLst>
              <a:gd name="adj1" fmla="val 76481"/>
              <a:gd name="adj2" fmla="val 482"/>
              <a:gd name="adj3" fmla="val 68217"/>
              <a:gd name="adj4" fmla="val -22887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Route in the kernel to forward to the correct pod interface</a:t>
            </a:r>
          </a:p>
        </p:txBody>
      </p:sp>
    </p:spTree>
    <p:extLst>
      <p:ext uri="{BB962C8B-B14F-4D97-AF65-F5344CB8AC3E}">
        <p14:creationId xmlns:p14="http://schemas.microsoft.com/office/powerpoint/2010/main" val="16650876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3F3D41-820D-6C45-A868-9804B5A74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Kube</a:t>
            </a:r>
            <a:r>
              <a:rPr lang="en-US" dirty="0"/>
              <a:t>-Proxy Load Balancing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5A6FC2C-D752-634D-86F7-CF2B56229E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8" y="5359984"/>
            <a:ext cx="7985263" cy="11553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7FF0EFE-A929-9044-B90F-75C8434D34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1401417"/>
            <a:ext cx="7985263" cy="3840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6891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76F52-151E-3841-850F-C215D8E99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 Balanced Service IP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8539612-1655-784D-AF5C-6573181AEF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4198615"/>
            <a:ext cx="7615643" cy="24142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E66018D-EBA7-164E-A3D3-3A8E4BD008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5122" y="1563757"/>
            <a:ext cx="7761833" cy="246056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A1B12D2-9F86-FA43-97ED-9D55FB12ABBC}"/>
              </a:ext>
            </a:extLst>
          </p:cNvPr>
          <p:cNvSpPr txBox="1"/>
          <p:nvPr/>
        </p:nvSpPr>
        <p:spPr>
          <a:xfrm>
            <a:off x="7116417" y="1126435"/>
            <a:ext cx="2637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Node Eth0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A10028-0F7A-CF49-8004-76646EF36EF1}"/>
              </a:ext>
            </a:extLst>
          </p:cNvPr>
          <p:cNvSpPr txBox="1"/>
          <p:nvPr/>
        </p:nvSpPr>
        <p:spPr>
          <a:xfrm>
            <a:off x="2126974" y="3907644"/>
            <a:ext cx="2637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Node </a:t>
            </a:r>
            <a:r>
              <a:rPr lang="en-US" dirty="0" err="1"/>
              <a:t>Tun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86655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74856-2D06-414C-9DA3-5D48A1C51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 is lonely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36128F-BA68-4243-9F30-ACEE609B4AF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7361584" cy="4351338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We still can’t talk outside of the cluster.  We have two options:</a:t>
            </a:r>
          </a:p>
          <a:p>
            <a:r>
              <a:rPr lang="en-US" dirty="0" err="1"/>
              <a:t>NodePort</a:t>
            </a:r>
            <a:r>
              <a:rPr lang="en-US" dirty="0"/>
              <a:t>: </a:t>
            </a:r>
            <a:r>
              <a:rPr lang="en-US" dirty="0" err="1"/>
              <a:t>Kube</a:t>
            </a:r>
            <a:r>
              <a:rPr lang="en-US" dirty="0"/>
              <a:t>-proxy listens on the same port on every node.  All connections to this </a:t>
            </a:r>
            <a:r>
              <a:rPr lang="en-US" dirty="0" err="1"/>
              <a:t>nodeport</a:t>
            </a:r>
            <a:r>
              <a:rPr lang="en-US" dirty="0"/>
              <a:t> are then forwarded to the correct pods</a:t>
            </a:r>
          </a:p>
          <a:p>
            <a:pPr lvl="1"/>
            <a:r>
              <a:rPr lang="en-US" dirty="0"/>
              <a:t>Limited to ports </a:t>
            </a:r>
            <a:r>
              <a:rPr lang="en-US" b="1" dirty="0"/>
              <a:t>30000-32767</a:t>
            </a:r>
          </a:p>
          <a:p>
            <a:pPr lvl="1"/>
            <a:r>
              <a:rPr lang="en-US" dirty="0"/>
              <a:t>Each service must have it’s own IP</a:t>
            </a:r>
          </a:p>
          <a:p>
            <a:r>
              <a:rPr lang="en-US" dirty="0"/>
              <a:t>Ingress: Like a lot of thing Kubernetes, they don’t actually define how this is done so, MORE PLUGINS!  Generally a lot more powerful</a:t>
            </a:r>
          </a:p>
          <a:p>
            <a:pPr lvl="1"/>
            <a:r>
              <a:rPr lang="en-US" dirty="0"/>
              <a:t>Generally speaking, there is an Ingress controller that is hosted inside of the cluster and it communicates with a Load Balancer, or a Proxy</a:t>
            </a:r>
          </a:p>
          <a:p>
            <a:pPr lvl="1"/>
            <a:r>
              <a:rPr lang="en-US" dirty="0"/>
              <a:t>Load Balancer can be hosted in the cluster, but doesn’t have to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16FCEE-0FFF-4B4F-81D0-157B963DD1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6616" y="1885915"/>
            <a:ext cx="3154512" cy="4230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0927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12E96-B853-2440-AFEA-64A149FA7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 networking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D907D9-7C77-DE44-9BB1-DBC53623C11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Kubernetes doesn’t provide networking at all, instead you must install a container networking interface (CNI)</a:t>
            </a:r>
          </a:p>
          <a:p>
            <a:r>
              <a:rPr lang="en-US" dirty="0"/>
              <a:t>Some sample CNI</a:t>
            </a:r>
          </a:p>
          <a:p>
            <a:pPr lvl="1"/>
            <a:r>
              <a:rPr lang="en-US" dirty="0"/>
              <a:t>Flannel - Layer 2</a:t>
            </a:r>
          </a:p>
          <a:p>
            <a:pPr lvl="1"/>
            <a:r>
              <a:rPr lang="en-US" dirty="0" err="1"/>
              <a:t>Openvswitch</a:t>
            </a:r>
            <a:endParaRPr lang="en-US" dirty="0"/>
          </a:p>
          <a:p>
            <a:pPr lvl="1"/>
            <a:r>
              <a:rPr lang="en-US" dirty="0"/>
              <a:t>Contrail</a:t>
            </a:r>
          </a:p>
          <a:p>
            <a:pPr lvl="1"/>
            <a:r>
              <a:rPr lang="en-US" dirty="0"/>
              <a:t>NSX-T</a:t>
            </a:r>
          </a:p>
          <a:p>
            <a:pPr lvl="1"/>
            <a:r>
              <a:rPr lang="en-US" dirty="0"/>
              <a:t>Project Calico</a:t>
            </a:r>
          </a:p>
          <a:p>
            <a:r>
              <a:rPr lang="en-US" dirty="0"/>
              <a:t>The specifics of networking vary based on which CNI is chosen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DF7EB0D-CBA9-3244-A32F-21132667064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Kubernetes provides the following networking rules, after that it is up to the CNI how to implement this:</a:t>
            </a:r>
          </a:p>
          <a:p>
            <a:r>
              <a:rPr lang="en-US" dirty="0"/>
              <a:t>all containers can communicate with all other containers without NAT</a:t>
            </a:r>
          </a:p>
          <a:p>
            <a:r>
              <a:rPr lang="en-US" dirty="0"/>
              <a:t>all nodes can communicate with all containers (and vice-versa) without NAT</a:t>
            </a:r>
          </a:p>
          <a:p>
            <a:r>
              <a:rPr lang="en-US" dirty="0"/>
              <a:t>the IP that a container sees itself as is the same IP that others see it as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38374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2103D8-85BF-3E4C-BF4E-05B197A3E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Calico example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8EB5462-F53D-D142-8434-A0FC43B3E2A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2794000" cy="2692400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F6A54D-1D9E-2349-9EA5-963825A8E7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949148" y="1825625"/>
            <a:ext cx="7404652" cy="4351338"/>
          </a:xfrm>
        </p:spPr>
        <p:txBody>
          <a:bodyPr/>
          <a:lstStyle/>
          <a:p>
            <a:r>
              <a:rPr lang="en-US" dirty="0"/>
              <a:t>Layer 3 overlay network</a:t>
            </a:r>
          </a:p>
          <a:p>
            <a:r>
              <a:rPr lang="en-US" dirty="0"/>
              <a:t>Each node is assigned an IP subnet and then pods are given </a:t>
            </a:r>
            <a:r>
              <a:rPr lang="en-US" dirty="0" err="1"/>
              <a:t>ips</a:t>
            </a:r>
            <a:r>
              <a:rPr lang="en-US" dirty="0"/>
              <a:t> within the IP range of that node.</a:t>
            </a:r>
          </a:p>
          <a:p>
            <a:r>
              <a:rPr lang="en-US" dirty="0"/>
              <a:t>Uses routing inside of the Linux kernel</a:t>
            </a:r>
          </a:p>
        </p:txBody>
      </p:sp>
    </p:spTree>
    <p:extLst>
      <p:ext uri="{BB962C8B-B14F-4D97-AF65-F5344CB8AC3E}">
        <p14:creationId xmlns:p14="http://schemas.microsoft.com/office/powerpoint/2010/main" val="8252130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796B14-1A83-7842-BBFF-E3268995F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Network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13B5851-3835-9F48-878B-F7F4AEC8125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545812"/>
            <a:ext cx="6685511" cy="4621212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4C58626-0F7C-E942-B1AE-F892C29D20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685510" y="1825625"/>
            <a:ext cx="4668289" cy="4351338"/>
          </a:xfrm>
        </p:spPr>
        <p:txBody>
          <a:bodyPr/>
          <a:lstStyle/>
          <a:p>
            <a:r>
              <a:rPr lang="en-US" dirty="0"/>
              <a:t>Kubernetes network is given a large /16 - 192.168.0.0/16</a:t>
            </a:r>
          </a:p>
          <a:p>
            <a:r>
              <a:rPr lang="en-US" dirty="0"/>
              <a:t>IP space is non-routable to the outside world (remember Ingress)</a:t>
            </a:r>
          </a:p>
          <a:p>
            <a:r>
              <a:rPr lang="en-US" dirty="0"/>
              <a:t>Nodes are then allocated a smaller /26 from this range</a:t>
            </a:r>
          </a:p>
          <a:p>
            <a:r>
              <a:rPr lang="en-US" dirty="0"/>
              <a:t>Pod IPs are then allocated from the range of the node they are scheduled to</a:t>
            </a:r>
          </a:p>
        </p:txBody>
      </p:sp>
    </p:spTree>
    <p:extLst>
      <p:ext uri="{BB962C8B-B14F-4D97-AF65-F5344CB8AC3E}">
        <p14:creationId xmlns:p14="http://schemas.microsoft.com/office/powerpoint/2010/main" val="18594741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C86BE-4AA5-AE47-A52F-CBEAF548F1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FD839E7-A907-AE48-AFE9-2008B82BD4A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515600" cy="2746375"/>
          </a:xfrm>
        </p:spPr>
        <p:txBody>
          <a:bodyPr/>
          <a:lstStyle/>
          <a:p>
            <a:r>
              <a:rPr lang="en-US" dirty="0"/>
              <a:t>Notice when we look at IPs of pods we see that IPs fall in the range of their node</a:t>
            </a:r>
          </a:p>
          <a:p>
            <a:r>
              <a:rPr lang="en-US" dirty="0"/>
              <a:t>Look at kube-2 to see all the 192.168.24.X IPs.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4C90030-E513-784C-82E4-3761E625C8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500" y="4798667"/>
            <a:ext cx="9525000" cy="173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6540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83733-5BF9-4F41-9F15-6C60D29B2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Interface inside of a container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48235C-ADDF-B94A-8045-19473CAA95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1507572"/>
            <a:ext cx="10515600" cy="1712705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Container pods are given an interface it is a /32 interface with an odd interface IP address</a:t>
            </a:r>
          </a:p>
          <a:p>
            <a:r>
              <a:rPr lang="en-US" dirty="0"/>
              <a:t>Communication is layer-2 to the kernel of the node so all traffic goes down through the node’s kernel</a:t>
            </a:r>
          </a:p>
          <a:p>
            <a:r>
              <a:rPr lang="en-US" dirty="0"/>
              <a:t>Uses Proxy Arp to talk to the kernel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1ECA0E9-17B6-A646-A2C7-5DEA8A4935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538330"/>
            <a:ext cx="7086600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1242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37089-C146-7048-8C9F-855404F2EB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Kube-1 Node’s routing table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C31C21-9C15-344B-9C94-97922F47BB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269" y="1690688"/>
            <a:ext cx="5693671" cy="1854510"/>
          </a:xfrm>
          <a:prstGeom prst="rect">
            <a:avLst/>
          </a:prstGeom>
        </p:spPr>
      </p:pic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49C95015-B7AA-B143-B180-EF6F38FE6F4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87220" y="1387148"/>
            <a:ext cx="6685511" cy="4621212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24DFEF4-A87B-CB46-95BE-117C93FC3EBF}"/>
              </a:ext>
            </a:extLst>
          </p:cNvPr>
          <p:cNvCxnSpPr>
            <a:cxnSpLocks/>
          </p:cNvCxnSpPr>
          <p:nvPr/>
        </p:nvCxnSpPr>
        <p:spPr>
          <a:xfrm flipH="1" flipV="1">
            <a:off x="1468079" y="2796210"/>
            <a:ext cx="1222112" cy="1113181"/>
          </a:xfrm>
          <a:prstGeom prst="straightConnector1">
            <a:avLst/>
          </a:prstGeom>
          <a:ln w="1016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0E7B82C-9726-1B42-97BA-EF738F5ECBC4}"/>
              </a:ext>
            </a:extLst>
          </p:cNvPr>
          <p:cNvCxnSpPr>
            <a:cxnSpLocks/>
          </p:cNvCxnSpPr>
          <p:nvPr/>
        </p:nvCxnSpPr>
        <p:spPr>
          <a:xfrm flipH="1" flipV="1">
            <a:off x="679575" y="3243833"/>
            <a:ext cx="433608" cy="1964271"/>
          </a:xfrm>
          <a:prstGeom prst="straightConnector1">
            <a:avLst/>
          </a:prstGeom>
          <a:ln w="1016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200E0D6-05CC-3244-AB1C-7433D095982B}"/>
              </a:ext>
            </a:extLst>
          </p:cNvPr>
          <p:cNvSpPr txBox="1"/>
          <p:nvPr/>
        </p:nvSpPr>
        <p:spPr>
          <a:xfrm>
            <a:off x="2644020" y="4038228"/>
            <a:ext cx="2743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Packets to containers on other nodes will be forwarded to the eth0 interface of the correct node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4FF1E7B-224D-8E4F-A17B-E87FB8CC2975}"/>
              </a:ext>
            </a:extLst>
          </p:cNvPr>
          <p:cNvSpPr txBox="1"/>
          <p:nvPr/>
        </p:nvSpPr>
        <p:spPr>
          <a:xfrm>
            <a:off x="87999" y="5287730"/>
            <a:ext cx="287810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Each pod is given a a route rule.  This is for incoming packets from other nodes to be correctly forwarded to the correct interface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1335DEB-0584-004E-866B-64D71419CD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5321" y="5718796"/>
            <a:ext cx="8587409" cy="106675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96A2F14-42ED-DC42-BA26-57CAD92C69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4015" y="35493"/>
            <a:ext cx="5293213" cy="659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5700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84E1FE-599D-2A4F-995D-B59E70FEA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WAIT A SECOND!!!!!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3F3BF0-8B26-E142-A0D1-ADA3E96C74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10850217" cy="1778966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You told me that you never directly address a pod’s IP address!!!!!</a:t>
            </a:r>
          </a:p>
          <a:p>
            <a:r>
              <a:rPr lang="en-US" dirty="0"/>
              <a:t>That is correct you always use service addresses </a:t>
            </a:r>
          </a:p>
          <a:p>
            <a:r>
              <a:rPr lang="en-US" dirty="0"/>
              <a:t>Remember that pods, and IPs are fleeting and can change, move, die, </a:t>
            </a:r>
            <a:r>
              <a:rPr lang="en-US" dirty="0" err="1"/>
              <a:t>etc</a:t>
            </a:r>
            <a:endParaRPr lang="en-US" dirty="0"/>
          </a:p>
          <a:p>
            <a:r>
              <a:rPr lang="en-US" dirty="0"/>
              <a:t>Service IPs don’t change</a:t>
            </a:r>
          </a:p>
          <a:p>
            <a:r>
              <a:rPr lang="en-US" dirty="0"/>
              <a:t>What network is that on?  Some totally other network!!!!!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E526D9-CE1B-124C-A794-B408DD91F3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187" y="4253948"/>
            <a:ext cx="7621408" cy="14047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C05E43D-4FA8-6444-BCA6-4D63A7F34F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4161" y="4384813"/>
            <a:ext cx="2921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1932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CFBB85-A1BF-2C4A-8DC9-54043463D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Introducing </a:t>
            </a:r>
            <a:r>
              <a:rPr lang="en-US" dirty="0" err="1"/>
              <a:t>Kube</a:t>
            </a:r>
            <a:r>
              <a:rPr lang="en-US" dirty="0"/>
              <a:t>-Proxy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C3AB0F-ED62-3E43-8977-6CF212EBE4A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fontScale="77500" lnSpcReduction="20000"/>
          </a:bodyPr>
          <a:lstStyle/>
          <a:p>
            <a:r>
              <a:rPr lang="en-US" dirty="0" err="1"/>
              <a:t>Kube</a:t>
            </a:r>
            <a:r>
              <a:rPr lang="en-US" dirty="0"/>
              <a:t> Proxy lives on every node in the cluster</a:t>
            </a:r>
          </a:p>
          <a:p>
            <a:r>
              <a:rPr lang="en-US" dirty="0"/>
              <a:t>All information needed by </a:t>
            </a:r>
            <a:r>
              <a:rPr lang="en-US" dirty="0" err="1"/>
              <a:t>Kube</a:t>
            </a:r>
            <a:r>
              <a:rPr lang="en-US" dirty="0"/>
              <a:t> Proxy is distributed through </a:t>
            </a:r>
            <a:r>
              <a:rPr lang="en-US" dirty="0" err="1"/>
              <a:t>etcd</a:t>
            </a:r>
            <a:endParaRPr lang="en-US" dirty="0"/>
          </a:p>
          <a:p>
            <a:r>
              <a:rPr lang="en-US" dirty="0" err="1"/>
              <a:t>Kube</a:t>
            </a:r>
            <a:r>
              <a:rPr lang="en-US" dirty="0"/>
              <a:t> Proxy has it’s own network is not routable across the cluster</a:t>
            </a:r>
          </a:p>
          <a:p>
            <a:r>
              <a:rPr lang="en-US" dirty="0"/>
              <a:t>Each node is listening on the same set of IP addresses</a:t>
            </a:r>
          </a:p>
          <a:p>
            <a:r>
              <a:rPr lang="en-US" dirty="0"/>
              <a:t>Handles all the load balancing magic</a:t>
            </a:r>
          </a:p>
          <a:p>
            <a:r>
              <a:rPr lang="en-US" dirty="0"/>
              <a:t>Traffic is sent to the Kernel and this time is forwarded using </a:t>
            </a:r>
            <a:r>
              <a:rPr lang="en-US" dirty="0" err="1"/>
              <a:t>IPTables</a:t>
            </a:r>
            <a:r>
              <a:rPr lang="en-US" dirty="0"/>
              <a:t> rules that are present on every node</a:t>
            </a:r>
          </a:p>
          <a:p>
            <a:r>
              <a:rPr lang="en-US" dirty="0" err="1"/>
              <a:t>Kube</a:t>
            </a:r>
            <a:r>
              <a:rPr lang="en-US" dirty="0"/>
              <a:t>-Proxy then chooses which pod to forward to and then sends it along using CNI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-A KUBE-SERVICES -d 10.106.138.21/32 -p </a:t>
            </a:r>
            <a:r>
              <a:rPr lang="en-US" dirty="0" err="1"/>
              <a:t>tcp</a:t>
            </a:r>
            <a:r>
              <a:rPr lang="en-US" dirty="0"/>
              <a:t> -m comment --comment "default/</a:t>
            </a:r>
            <a:r>
              <a:rPr lang="en-US" dirty="0" err="1"/>
              <a:t>web-service:http</a:t>
            </a:r>
            <a:r>
              <a:rPr lang="en-US" dirty="0"/>
              <a:t> cluster IP" -m </a:t>
            </a:r>
            <a:r>
              <a:rPr lang="en-US" dirty="0" err="1"/>
              <a:t>tcp</a:t>
            </a:r>
            <a:r>
              <a:rPr lang="en-US" dirty="0"/>
              <a:t> --</a:t>
            </a:r>
            <a:r>
              <a:rPr lang="en-US" dirty="0" err="1"/>
              <a:t>dport</a:t>
            </a:r>
            <a:r>
              <a:rPr lang="en-US" dirty="0"/>
              <a:t> 80 -j KUBE-SVC-LHVVVX6K6XR7TB6A</a:t>
            </a:r>
          </a:p>
        </p:txBody>
      </p:sp>
    </p:spTree>
    <p:extLst>
      <p:ext uri="{BB962C8B-B14F-4D97-AF65-F5344CB8AC3E}">
        <p14:creationId xmlns:p14="http://schemas.microsoft.com/office/powerpoint/2010/main" val="35628167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1330</TotalTime>
  <Words>664</Words>
  <Application>Microsoft Macintosh PowerPoint</Application>
  <PresentationFormat>Widescreen</PresentationFormat>
  <Paragraphs>66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Kubernetes/Calico networking</vt:lpstr>
      <vt:lpstr>Kubernetes networking</vt:lpstr>
      <vt:lpstr>Project Calico example</vt:lpstr>
      <vt:lpstr>Example Network</vt:lpstr>
      <vt:lpstr>PowerPoint Presentation</vt:lpstr>
      <vt:lpstr>Interface inside of a container</vt:lpstr>
      <vt:lpstr>Kube-1 Node’s routing table</vt:lpstr>
      <vt:lpstr>WAIT A SECOND!!!!!</vt:lpstr>
      <vt:lpstr>Introducing Kube-Proxy</vt:lpstr>
      <vt:lpstr>Diagram using a service IP</vt:lpstr>
      <vt:lpstr>Kube-Proxy Load Balancing</vt:lpstr>
      <vt:lpstr>Load Balanced Service IP</vt:lpstr>
      <vt:lpstr>Kubernetes is lonely</vt:lpstr>
    </vt:vector>
  </TitlesOfParts>
  <Company/>
  <LinksUpToDate>false</LinksUpToDate>
  <SharedDoc>false</SharedDoc>
  <HyperlinksChanged>false</HyperlinksChanged>
  <AppVersion>16.0010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Kubernetes/Calico networking</dc:title>
  <dc:creator>Daniel Lohin</dc:creator>
  <cp:lastModifiedBy>Daniel Lohin</cp:lastModifiedBy>
  <cp:revision>18</cp:revision>
  <dcterms:created xsi:type="dcterms:W3CDTF">2018-04-02T22:28:48Z</dcterms:created>
  <dcterms:modified xsi:type="dcterms:W3CDTF">2018-04-05T14:20:30Z</dcterms:modified>
</cp:coreProperties>
</file>